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59" r:id="rId8"/>
    <p:sldId id="260" r:id="rId9"/>
    <p:sldId id="289" r:id="rId10"/>
    <p:sldId id="262" r:id="rId11"/>
    <p:sldId id="290" r:id="rId12"/>
    <p:sldId id="264" r:id="rId13"/>
    <p:sldId id="291" r:id="rId14"/>
    <p:sldId id="266" r:id="rId15"/>
    <p:sldId id="292" r:id="rId16"/>
    <p:sldId id="268" r:id="rId17"/>
    <p:sldId id="293" r:id="rId18"/>
    <p:sldId id="270" r:id="rId19"/>
    <p:sldId id="261" r:id="rId20"/>
    <p:sldId id="272" r:id="rId21"/>
    <p:sldId id="294" r:id="rId22"/>
    <p:sldId id="274" r:id="rId23"/>
    <p:sldId id="263" r:id="rId24"/>
    <p:sldId id="276" r:id="rId25"/>
    <p:sldId id="295" r:id="rId26"/>
    <p:sldId id="278" r:id="rId27"/>
    <p:sldId id="279" r:id="rId28"/>
    <p:sldId id="280" r:id="rId29"/>
    <p:sldId id="281" r:id="rId30"/>
    <p:sldId id="282" r:id="rId31"/>
    <p:sldId id="283" r:id="rId32"/>
    <p:sldId id="288" r:id="rId33"/>
    <p:sldId id="297" r:id="rId34"/>
    <p:sldId id="287" r:id="rId35"/>
  </p:sldIdLst>
  <p:sldSz cx="18288000" cy="10287000"/>
  <p:notesSz cx="6858000" cy="9144000"/>
  <p:embeddedFontLst>
    <p:embeddedFont>
      <p:font typeface="Bebas Neue" panose="020B0606020202050201" pitchFamily="34" charset="0"/>
      <p:regular r:id="rId36"/>
    </p:embeddedFont>
    <p:embeddedFont>
      <p:font typeface="Bebas Neue Bold" panose="020B0604020202020204" charset="0"/>
      <p:regular r:id="rId37"/>
    </p:embeddedFont>
    <p:embeddedFont>
      <p:font typeface="Canva Sans" panose="020B0604020202020204" charset="0"/>
      <p:regular r:id="rId38"/>
    </p:embeddedFont>
    <p:embeddedFont>
      <p:font typeface="Canva Sans 1" panose="020B0604020202020204" charset="0"/>
      <p:regular r:id="rId39"/>
    </p:embeddedFont>
    <p:embeddedFont>
      <p:font typeface="Canva Sans 1 Bold" panose="020B0604020202020204" charset="0"/>
      <p:regular r:id="rId40"/>
    </p:embeddedFont>
    <p:embeddedFont>
      <p:font typeface="Canva Sans 2 Bold" panose="020B0604020202020204" charset="0"/>
      <p:regular r:id="rId41"/>
    </p:embeddedFont>
    <p:embeddedFont>
      <p:font typeface="Canva Sans Bold" panose="020B0604020202020204" charset="0"/>
      <p:regular r:id="rId42"/>
    </p:embeddedFont>
    <p:embeddedFont>
      <p:font typeface="Poppins" panose="00000500000000000000" pitchFamily="2" charset="0"/>
      <p:regular r:id="rId43"/>
      <p:bold r:id="rId44"/>
      <p:italic r:id="rId45"/>
      <p:boldItalic r:id="rId46"/>
    </p:embeddedFont>
    <p:embeddedFont>
      <p:font typeface="Poppins Bold" panose="00000800000000000000" charset="0"/>
      <p:regular r:id="rId47"/>
    </p:embeddedFont>
    <p:embeddedFont>
      <p:font typeface="Poppins Bold Italics" panose="020B0604020202020204" charset="0"/>
      <p:regular r:id="rId48"/>
    </p:embeddedFont>
    <p:embeddedFont>
      <p:font typeface="Poppins Italics"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9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023611" y="1517123"/>
            <a:ext cx="2247294" cy="2215320"/>
          </a:xfrm>
          <a:prstGeom prst="rect">
            <a:avLst/>
          </a:prstGeom>
        </p:spPr>
      </p:pic>
      <p:pic>
        <p:nvPicPr>
          <p:cNvPr id="3" name="Picture 3"/>
          <p:cNvPicPr>
            <a:picLocks noChangeAspect="1"/>
          </p:cNvPicPr>
          <p:nvPr/>
        </p:nvPicPr>
        <p:blipFill>
          <a:blip r:embed="rId3"/>
          <a:srcRect/>
          <a:stretch>
            <a:fillRect/>
          </a:stretch>
        </p:blipFill>
        <p:spPr>
          <a:xfrm>
            <a:off x="14856919" y="5834292"/>
            <a:ext cx="2580676" cy="2580676"/>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MARSHALL GROUP</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Marshall Group is an advanced manufacturing company based in </a:t>
            </a:r>
            <a:r>
              <a:rPr kumimoji="0" lang="en-US" sz="2599" b="0" i="0" u="none" strike="noStrike" kern="1200" cap="none" spc="0" normalizeH="0" baseline="0" noProof="0">
                <a:ln>
                  <a:noFill/>
                </a:ln>
                <a:solidFill>
                  <a:srgbClr val="FFFFFF"/>
                </a:solidFill>
                <a:effectLst/>
                <a:uLnTx/>
                <a:uFillTx/>
                <a:latin typeface="Poppins Bold"/>
                <a:ea typeface="+mn-ea"/>
                <a:cs typeface="+mn-cs"/>
              </a:rPr>
              <a:t>South Cambridgeshire</a:t>
            </a:r>
            <a:r>
              <a:rPr kumimoji="0" lang="en-US" sz="2599" b="0" i="0" u="none" strike="noStrike" kern="1200" cap="none" spc="0" normalizeH="0" baseline="0" noProof="0">
                <a:ln>
                  <a:noFill/>
                </a:ln>
                <a:solidFill>
                  <a:srgbClr val="FFFFFF"/>
                </a:solidFill>
                <a:effectLst/>
                <a:uLnTx/>
                <a:uFillTx/>
                <a:latin typeface="Poppins"/>
                <a:ea typeface="+mn-ea"/>
                <a:cs typeface="+mn-cs"/>
              </a:rPr>
              <a:t>, specialising in aerospace solutions.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It is also a major local employer, with over 2,000 staff members working across an array of services including aircraft maintenance, modification and design. </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technical roles requiring a degree level qualification, but many other roles requiring either A Levels or relevant work experience, possibly gained through an apprenticeship.</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txBody>
            <a:bodyPr/>
            <a:lstStyle/>
            <a:p>
              <a:endParaRPr lang="en-GB"/>
            </a:p>
          </p:txBody>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16,000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£28,500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Food is a major global food supplier. It has 52 production facilities across six continents, employing over 21,000 employees across the world.</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99" b="0" i="0" u="none" strike="noStrike" kern="1200" cap="none" spc="0" normalizeH="0" baseline="0" noProof="0">
                <a:ln>
                  <a:noFill/>
                </a:ln>
                <a:solidFill>
                  <a:srgbClr val="FFFFFF"/>
                </a:solidFill>
                <a:effectLst/>
                <a:uLnTx/>
                <a:uFillTx/>
                <a:latin typeface="Poppins Bold"/>
                <a:ea typeface="+mn-ea"/>
                <a:cs typeface="+mn-cs"/>
              </a:rPr>
              <a:t>Fenland</a:t>
            </a:r>
            <a:r>
              <a:rPr kumimoji="0" lang="en-US" sz="2599" b="0" i="0" u="none" strike="noStrike" kern="1200" cap="none" spc="0" normalizeH="0" baseline="0" noProof="0">
                <a:ln>
                  <a:noFill/>
                </a:ln>
                <a:solidFill>
                  <a:srgbClr val="FFFFFF"/>
                </a:solidFill>
                <a:effectLst/>
                <a:uLnTx/>
                <a:uFillTx/>
                <a:latin typeface="Poppins"/>
                <a:ea typeface="+mn-ea"/>
                <a:cs typeface="+mn-cs"/>
              </a:rPr>
              <a:t>, with opportunities in agriculture and agri-tech as well as manufacturing and retail distribution.</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txBody>
            <a:bodyPr/>
            <a:lstStyle/>
            <a:p>
              <a:endParaRPr lang="en-GB"/>
            </a:p>
          </p:txBody>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63,000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£20,500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is a British chocolate manufacturer, selling chocolate and cocoa products, online, in store and in cafés, with over 1,000 employees nationally.</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has a factory outlet in </a:t>
            </a:r>
            <a:r>
              <a:rPr kumimoji="0" lang="en-US" sz="2599"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99"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txBody>
            <a:bodyPr/>
            <a:lstStyle/>
            <a:p>
              <a:endParaRPr lang="en-GB"/>
            </a:p>
          </p:txBody>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Patience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Creativity</a:t>
              </a:r>
            </a:p>
            <a:p>
              <a:pPr algn="ctr">
                <a:lnSpc>
                  <a:spcPts val="3039"/>
                </a:lnSpc>
              </a:pPr>
              <a:r>
                <a:rPr lang="en-US" sz="1899" dirty="0">
                  <a:solidFill>
                    <a:srgbClr val="FFFFFF"/>
                  </a:solidFill>
                  <a:latin typeface="Poppins"/>
                </a:rPr>
                <a:t>Communication skills</a:t>
              </a:r>
            </a:p>
            <a:p>
              <a:pPr algn="ctr">
                <a:lnSpc>
                  <a:spcPts val="3039"/>
                </a:lnSpc>
              </a:pPr>
              <a:r>
                <a:rPr lang="en-US" sz="1899" dirty="0">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txBody>
            <a:bodyPr/>
            <a:lstStyle/>
            <a:p>
              <a:endParaRPr lang="en-GB"/>
            </a:p>
          </p:txBody>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52,500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dirty="0">
                <a:solidFill>
                  <a:srgbClr val="FFFFFF"/>
                </a:solidFill>
                <a:latin typeface="Poppins Bold"/>
              </a:rPr>
              <a:t>£26,300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Scientific knowledge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Working under pressure</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txBody>
            <a:bodyPr/>
            <a:lstStyle/>
            <a:p>
              <a:endParaRPr lang="en-GB"/>
            </a:p>
          </p:txBody>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55,000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603875"/>
          </a:xfrm>
          <a:prstGeom prst="rect">
            <a:avLst/>
          </a:prstGeom>
        </p:spPr>
        <p:txBody>
          <a:bodyPr lIns="0" tIns="0" rIns="0" bIns="0" rtlCol="0" anchor="t">
            <a:spAutoFit/>
          </a:bodyPr>
          <a:lstStyle/>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700,000 people across the country.</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specialising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Analytical skills</a:t>
              </a:r>
            </a:p>
            <a:p>
              <a:pPr algn="ctr">
                <a:lnSpc>
                  <a:spcPts val="3039"/>
                </a:lnSpc>
              </a:pPr>
              <a:r>
                <a:rPr lang="en-US" sz="1899" dirty="0">
                  <a:solidFill>
                    <a:srgbClr val="FFFFFF"/>
                  </a:solidFill>
                  <a:latin typeface="Poppins"/>
                </a:rPr>
                <a:t>Teamwork</a:t>
              </a:r>
            </a:p>
            <a:p>
              <a:pPr algn="ctr">
                <a:lnSpc>
                  <a:spcPts val="3039"/>
                </a:lnSpc>
              </a:pPr>
              <a:r>
                <a:rPr lang="en-US" sz="1899" dirty="0">
                  <a:solidFill>
                    <a:srgbClr val="FFFFFF"/>
                  </a:solidFill>
                  <a:latin typeface="Poppins"/>
                </a:rPr>
                <a:t>Problem solving</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txBody>
            <a:bodyPr/>
            <a:lstStyle/>
            <a:p>
              <a:endParaRPr lang="en-GB"/>
            </a:p>
          </p:txBody>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58,000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£32,700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txBody>
            <a:bodyPr/>
            <a:lstStyle/>
            <a:p>
              <a:endParaRPr lang="en-GB"/>
            </a:p>
          </p:txBody>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txBody>
            <a:bodyPr/>
            <a:lstStyle/>
            <a:p>
              <a:endParaRPr lang="en-GB"/>
            </a:p>
          </p:txBody>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txBody>
          <a:bodyPr/>
          <a:lstStyle/>
          <a:p>
            <a:endParaRPr lang="en-GB"/>
          </a:p>
        </p:txBody>
      </p:sp>
      <p:pic>
        <p:nvPicPr>
          <p:cNvPr id="6" name="Picture 6"/>
          <p:cNvPicPr>
            <a:picLocks noChangeAspect="1"/>
          </p:cNvPicPr>
          <p:nvPr/>
        </p:nvPicPr>
        <p:blipFill>
          <a:blip r:embed="rId2"/>
          <a:srcRect/>
          <a:stretch>
            <a:fillRect/>
          </a:stretch>
        </p:blipFill>
        <p:spPr>
          <a:xfrm>
            <a:off x="9300964" y="1659151"/>
            <a:ext cx="8196643" cy="7448630"/>
          </a:xfrm>
          <a:prstGeom prst="rect">
            <a:avLst/>
          </a:prstGeom>
        </p:spPr>
      </p:pic>
      <p:sp>
        <p:nvSpPr>
          <p:cNvPr id="7" name="TextBox 7"/>
          <p:cNvSpPr txBox="1"/>
          <p:nvPr/>
        </p:nvSpPr>
        <p:spPr>
          <a:xfrm>
            <a:off x="819173" y="5437112"/>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430,000</a:t>
            </a:r>
          </a:p>
        </p:txBody>
      </p:sp>
      <p:sp>
        <p:nvSpPr>
          <p:cNvPr id="8" name="TextBox 8"/>
          <p:cNvSpPr txBox="1"/>
          <p:nvPr/>
        </p:nvSpPr>
        <p:spPr>
          <a:xfrm>
            <a:off x="819173"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£32,000</a:t>
            </a:r>
          </a:p>
        </p:txBody>
      </p:sp>
      <p:sp>
        <p:nvSpPr>
          <p:cNvPr id="9" name="TextBox 9"/>
          <p:cNvSpPr txBox="1"/>
          <p:nvPr/>
        </p:nvSpPr>
        <p:spPr>
          <a:xfrm>
            <a:off x="4870764" y="5437112"/>
            <a:ext cx="3283694" cy="1277746"/>
          </a:xfrm>
          <a:prstGeom prst="rect">
            <a:avLst/>
          </a:prstGeom>
        </p:spPr>
        <p:txBody>
          <a:bodyPr lIns="0" tIns="0" rIns="0" bIns="0" rtlCol="0" anchor="t">
            <a:spAutoFit/>
          </a:bodyPr>
          <a:lstStyle/>
          <a:p>
            <a:pPr>
              <a:lnSpc>
                <a:spcPts val="9429"/>
              </a:lnSpc>
            </a:pPr>
            <a:r>
              <a:rPr lang="en-US" sz="9429">
                <a:solidFill>
                  <a:srgbClr val="105652"/>
                </a:solidFill>
                <a:latin typeface="Bebas Neue Bold"/>
              </a:rPr>
              <a:t>44%</a:t>
            </a:r>
          </a:p>
        </p:txBody>
      </p:sp>
      <p:sp>
        <p:nvSpPr>
          <p:cNvPr id="10" name="TextBox 10"/>
          <p:cNvSpPr txBox="1"/>
          <p:nvPr/>
        </p:nvSpPr>
        <p:spPr>
          <a:xfrm>
            <a:off x="4870764"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36,000</a:t>
            </a: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2" y="6321073"/>
            <a:ext cx="3124965" cy="1372948"/>
          </a:xfrm>
          <a:prstGeom prst="rect">
            <a:avLst/>
          </a:prstGeom>
        </p:spPr>
        <p:txBody>
          <a:bodyPr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txBody>
            <a:bodyPr/>
            <a:lstStyle/>
            <a:p>
              <a:endParaRPr lang="en-GB"/>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txBody>
            <a:bodyPr/>
            <a:lstStyle/>
            <a:p>
              <a:endParaRPr lang="en-GB"/>
            </a:p>
          </p:txBody>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dirty="0">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dirty="0">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dirty="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dirty="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dirty="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£30,000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dirty="0">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dirty="0">
              <a:solidFill>
                <a:srgbClr val="FFFFFF"/>
              </a:solidFill>
              <a:latin typeface="Poppins Bold"/>
            </a:endParaRPr>
          </a:p>
          <a:p>
            <a:pPr algn="ctr">
              <a:lnSpc>
                <a:spcPts val="5120"/>
              </a:lnSpc>
            </a:pPr>
            <a:r>
              <a:rPr lang="en-US" sz="2800" dirty="0">
                <a:solidFill>
                  <a:srgbClr val="FFFFFF"/>
                </a:solidFill>
                <a:latin typeface="Poppins Bold"/>
              </a:rPr>
              <a:t>Skills</a:t>
            </a:r>
          </a:p>
          <a:p>
            <a:pPr algn="ctr">
              <a:lnSpc>
                <a:spcPts val="3039"/>
              </a:lnSpc>
            </a:pPr>
            <a:r>
              <a:rPr lang="en-US" sz="1800" dirty="0">
                <a:solidFill>
                  <a:srgbClr val="FFFFFF"/>
                </a:solidFill>
                <a:latin typeface="Poppins"/>
              </a:rPr>
              <a:t>Quick thinking</a:t>
            </a:r>
          </a:p>
          <a:p>
            <a:pPr algn="ctr">
              <a:lnSpc>
                <a:spcPts val="3039"/>
              </a:lnSpc>
            </a:pPr>
            <a:r>
              <a:rPr lang="en-US" sz="1800" dirty="0">
                <a:solidFill>
                  <a:srgbClr val="FFFFFF"/>
                </a:solidFill>
                <a:latin typeface="Poppins"/>
              </a:rPr>
              <a:t>Communication skills</a:t>
            </a:r>
          </a:p>
          <a:p>
            <a:pPr algn="ctr">
              <a:lnSpc>
                <a:spcPts val="3039"/>
              </a:lnSpc>
            </a:pPr>
            <a:r>
              <a:rPr lang="en-US" sz="1800" dirty="0">
                <a:solidFill>
                  <a:srgbClr val="FFFFFF"/>
                </a:solidFill>
                <a:latin typeface="Poppins"/>
              </a:rPr>
              <a:t>Time management</a:t>
            </a:r>
          </a:p>
          <a:p>
            <a:pPr algn="ctr">
              <a:lnSpc>
                <a:spcPts val="3039"/>
              </a:lnSpc>
            </a:pPr>
            <a:r>
              <a:rPr lang="en-US" dirty="0">
                <a:solidFill>
                  <a:srgbClr val="FFFFFF"/>
                </a:solidFill>
                <a:latin typeface="Poppins"/>
              </a:rPr>
              <a:t>Adaptability</a:t>
            </a:r>
            <a:endParaRPr lang="en-US" sz="1800" dirty="0">
              <a:solidFill>
                <a:srgbClr val="FFFFFF"/>
              </a:solidFill>
              <a:latin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77750" y="1839054"/>
            <a:ext cx="7276679" cy="4234040"/>
            <a:chOff x="0" y="0"/>
            <a:chExt cx="9702238" cy="5645386"/>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2700000">
              <a:off x="6449706" y="3828562"/>
              <a:ext cx="124956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 </a:t>
              </a:r>
            </a:p>
          </p:txBody>
        </p:sp>
        <p:sp>
          <p:nvSpPr>
            <p:cNvPr id="11" name="TextBox 11"/>
            <p:cNvSpPr txBox="1"/>
            <p:nvPr/>
          </p:nvSpPr>
          <p:spPr>
            <a:xfrm rot="-2700000">
              <a:off x="8268148" y="3742338"/>
              <a:ext cx="100568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Food</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99034" y="530144"/>
              <a:ext cx="7903204" cy="2685952"/>
              <a:chOff x="0" y="291384"/>
              <a:chExt cx="7903204" cy="2685952"/>
            </a:xfrm>
          </p:grpSpPr>
          <p:sp>
            <p:nvSpPr>
              <p:cNvPr id="18" name="Freeform 18"/>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txBody>
              <a:bodyPr/>
              <a:lstStyle/>
              <a:p>
                <a:endParaRPr lang="en-GB"/>
              </a:p>
            </p:txBody>
          </p:sp>
          <p:sp>
            <p:nvSpPr>
              <p:cNvPr id="19" name="Freeform 19"/>
              <p:cNvSpPr/>
              <p:nvPr/>
            </p:nvSpPr>
            <p:spPr>
              <a:xfrm>
                <a:off x="1610278" y="1556751"/>
                <a:ext cx="1462093" cy="1420585"/>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txBody>
              <a:bodyPr/>
              <a:lstStyle/>
              <a:p>
                <a:endParaRPr lang="en-GB"/>
              </a:p>
            </p:txBody>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txBody>
              <a:bodyPr/>
              <a:lstStyle/>
              <a:p>
                <a:endParaRPr lang="en-GB"/>
              </a:p>
            </p:txBody>
          </p:sp>
          <p:sp>
            <p:nvSpPr>
              <p:cNvPr id="21" name="Freeform 21"/>
              <p:cNvSpPr/>
              <p:nvPr/>
            </p:nvSpPr>
            <p:spPr>
              <a:xfrm>
                <a:off x="4830833" y="2226652"/>
                <a:ext cx="1462093" cy="750684"/>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txBody>
              <a:bodyPr/>
              <a:lstStyle/>
              <a:p>
                <a:endParaRPr lang="en-GB"/>
              </a:p>
            </p:txBody>
          </p:sp>
          <p:sp>
            <p:nvSpPr>
              <p:cNvPr id="22" name="Freeform 22"/>
              <p:cNvSpPr/>
              <p:nvPr/>
            </p:nvSpPr>
            <p:spPr>
              <a:xfrm>
                <a:off x="6441111" y="2226652"/>
                <a:ext cx="1462093" cy="750684"/>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txBody>
              <a:bodyPr/>
              <a:lstStyle/>
              <a:p>
                <a:endParaRPr lang="en-GB"/>
              </a:p>
            </p:txBody>
          </p:sp>
        </p:grpSp>
      </p:grpSp>
      <p:pic>
        <p:nvPicPr>
          <p:cNvPr id="23" name="Picture 23"/>
          <p:cNvPicPr>
            <a:picLocks noChangeAspect="1"/>
          </p:cNvPicPr>
          <p:nvPr/>
        </p:nvPicPr>
        <p:blipFill>
          <a:blip r:embed="rId2"/>
          <a:srcRect/>
          <a:stretch>
            <a:fillRect/>
          </a:stretch>
        </p:blipFill>
        <p:spPr>
          <a:xfrm>
            <a:off x="15033250" y="2591108"/>
            <a:ext cx="1097449" cy="1097449"/>
          </a:xfrm>
          <a:prstGeom prst="rect">
            <a:avLst/>
          </a:prstGeom>
        </p:spPr>
      </p:pic>
      <p:pic>
        <p:nvPicPr>
          <p:cNvPr id="24" name="Picture 24"/>
          <p:cNvPicPr>
            <a:picLocks noChangeAspect="1"/>
          </p:cNvPicPr>
          <p:nvPr/>
        </p:nvPicPr>
        <p:blipFill>
          <a:blip r:embed="rId3"/>
          <a:srcRect/>
          <a:stretch>
            <a:fillRect/>
          </a:stretch>
        </p:blipFill>
        <p:spPr>
          <a:xfrm>
            <a:off x="12734360" y="2128345"/>
            <a:ext cx="982177" cy="952414"/>
          </a:xfrm>
          <a:prstGeom prst="rect">
            <a:avLst/>
          </a:prstGeom>
        </p:spPr>
      </p:pic>
      <p:pic>
        <p:nvPicPr>
          <p:cNvPr id="25" name="Picture 25"/>
          <p:cNvPicPr>
            <a:picLocks noChangeAspect="1"/>
          </p:cNvPicPr>
          <p:nvPr/>
        </p:nvPicPr>
        <p:blipFill>
          <a:blip r:embed="rId4"/>
          <a:srcRect/>
          <a:stretch>
            <a:fillRect/>
          </a:stretch>
        </p:blipFill>
        <p:spPr>
          <a:xfrm>
            <a:off x="11083054" y="760194"/>
            <a:ext cx="1697514" cy="1697514"/>
          </a:xfrm>
          <a:prstGeom prst="rect">
            <a:avLst/>
          </a:prstGeom>
        </p:spPr>
      </p:pic>
      <p:pic>
        <p:nvPicPr>
          <p:cNvPr id="26" name="Picture 26"/>
          <p:cNvPicPr>
            <a:picLocks noChangeAspect="1"/>
          </p:cNvPicPr>
          <p:nvPr/>
        </p:nvPicPr>
        <p:blipFill>
          <a:blip r:embed="rId5"/>
          <a:srcRect/>
          <a:stretch>
            <a:fillRect/>
          </a:stretch>
        </p:blipFill>
        <p:spPr>
          <a:xfrm>
            <a:off x="16023850" y="2386497"/>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30" name="TextBox 30"/>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£30,500</a:t>
            </a:r>
          </a:p>
        </p:txBody>
      </p:sp>
      <p:sp>
        <p:nvSpPr>
          <p:cNvPr id="31" name="TextBox 31"/>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64%</a:t>
            </a:r>
          </a:p>
        </p:txBody>
      </p:sp>
      <p:sp>
        <p:nvSpPr>
          <p:cNvPr id="32" name="TextBox 32"/>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5,000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5" name="TextBox 35"/>
          <p:cNvSpPr txBox="1"/>
          <p:nvPr/>
        </p:nvSpPr>
        <p:spPr>
          <a:xfrm>
            <a:off x="5327389" y="2592832"/>
            <a:ext cx="3945048" cy="1426224"/>
          </a:xfrm>
          <a:prstGeom prst="rect">
            <a:avLst/>
          </a:prstGeom>
        </p:spPr>
        <p:txBody>
          <a:bodyPr wrap="square" lIns="0" tIns="0" rIns="0" bIns="0" rtlCol="0" anchor="t">
            <a:spAutoFit/>
          </a:bodyPr>
          <a:lstStyle/>
          <a:p>
            <a:pPr>
              <a:lnSpc>
                <a:spcPts val="3839"/>
              </a:lnSpc>
            </a:pPr>
            <a:r>
              <a:rPr lang="en-US" sz="2399" dirty="0">
                <a:solidFill>
                  <a:srgbClr val="000000"/>
                </a:solidFill>
                <a:latin typeface="Poppins"/>
              </a:rPr>
              <a:t>Of people have a university level qualification</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69,600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FOOD</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6" name="TextBox 56"/>
          <p:cNvSpPr txBox="1"/>
          <p:nvPr/>
        </p:nvSpPr>
        <p:spPr>
          <a:xfrm>
            <a:off x="11931811" y="8694529"/>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7" name="TextBox 57"/>
          <p:cNvSpPr txBox="1"/>
          <p:nvPr/>
        </p:nvSpPr>
        <p:spPr>
          <a:xfrm>
            <a:off x="11931811" y="9200782"/>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food manufacturing, distribution, farming</a:t>
            </a:r>
          </a:p>
        </p:txBody>
      </p:sp>
      <p:pic>
        <p:nvPicPr>
          <p:cNvPr id="58" name="Picture 58"/>
          <p:cNvPicPr>
            <a:picLocks noChangeAspect="1"/>
          </p:cNvPicPr>
          <p:nvPr/>
        </p:nvPicPr>
        <p:blipFill>
          <a:blip r:embed="rId6"/>
          <a:srcRect/>
          <a:stretch>
            <a:fillRect/>
          </a:stretch>
        </p:blipFill>
        <p:spPr>
          <a:xfrm>
            <a:off x="13939656" y="2302160"/>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708784"/>
              <a:ext cx="7903204" cy="2507312"/>
              <a:chOff x="0" y="470024"/>
              <a:chExt cx="7903204" cy="2507312"/>
            </a:xfrm>
          </p:grpSpPr>
          <p:sp>
            <p:nvSpPr>
              <p:cNvPr id="19" name="Freeform 19"/>
              <p:cNvSpPr/>
              <p:nvPr/>
            </p:nvSpPr>
            <p:spPr>
              <a:xfrm>
                <a:off x="0" y="470024"/>
                <a:ext cx="1462093" cy="2507312"/>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txBody>
              <a:bodyPr/>
              <a:lstStyle/>
              <a:p>
                <a:endParaRPr lang="en-GB"/>
              </a:p>
            </p:txBody>
          </p:sp>
          <p:sp>
            <p:nvSpPr>
              <p:cNvPr id="20" name="Freeform 20"/>
              <p:cNvSpPr/>
              <p:nvPr/>
            </p:nvSpPr>
            <p:spPr>
              <a:xfrm>
                <a:off x="1610278" y="1184584"/>
                <a:ext cx="1462093" cy="1792751"/>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txBody>
              <a:bodyPr/>
              <a:lstStyle/>
              <a:p>
                <a:endParaRPr lang="en-GB"/>
              </a:p>
            </p:txBody>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txBody>
              <a:bodyPr/>
              <a:lstStyle/>
              <a:p>
                <a:endParaRPr lang="en-GB"/>
              </a:p>
            </p:txBody>
          </p:sp>
          <p:sp>
            <p:nvSpPr>
              <p:cNvPr id="22" name="Freeform 22"/>
              <p:cNvSpPr/>
              <p:nvPr/>
            </p:nvSpPr>
            <p:spPr>
              <a:xfrm>
                <a:off x="4830833" y="2018238"/>
                <a:ext cx="1462093" cy="959097"/>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txBody>
              <a:bodyPr/>
              <a:lstStyle/>
              <a:p>
                <a:endParaRPr lang="en-GB"/>
              </a:p>
            </p:txBody>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txBody>
              <a:bodyPr/>
              <a:lstStyle/>
              <a:p>
                <a:endParaRPr lang="en-GB"/>
              </a:p>
            </p:txBody>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34360" y="1971976"/>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9" name="TextBox 29"/>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£25,600</a:t>
            </a:r>
          </a:p>
        </p:txBody>
      </p:sp>
      <p:sp>
        <p:nvSpPr>
          <p:cNvPr id="30" name="TextBox 30"/>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36%</a:t>
            </a:r>
          </a:p>
        </p:txBody>
      </p:sp>
      <p:sp>
        <p:nvSpPr>
          <p:cNvPr id="31" name="TextBox 31"/>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8,000</a:t>
            </a: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98,000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5125632" y="2547696"/>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2700000">
              <a:off x="6380292" y="3846382"/>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2700000">
              <a:off x="7955509"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txBody>
              <a:bodyPr/>
              <a:lstStyle/>
              <a:p>
                <a:endParaRPr lang="en-GB"/>
              </a:p>
            </p:txBody>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txBody>
              <a:bodyPr/>
              <a:lstStyle/>
              <a:p>
                <a:endParaRPr lang="en-GB"/>
              </a:p>
            </p:txBody>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txBody>
              <a:bodyPr/>
              <a:lstStyle/>
              <a:p>
                <a:endParaRPr lang="en-GB"/>
              </a:p>
            </p:txBody>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txBody>
              <a:bodyPr/>
              <a:lstStyle/>
              <a:p>
                <a:endParaRPr lang="en-GB"/>
              </a:p>
            </p:txBody>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txBody>
              <a:bodyPr/>
              <a:lstStyle/>
              <a:p>
                <a:endParaRPr lang="en-GB"/>
              </a:p>
            </p:txBody>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6" name="TextBox 26"/>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£33,400</a:t>
            </a:r>
          </a:p>
        </p:txBody>
      </p:sp>
      <p:sp>
        <p:nvSpPr>
          <p:cNvPr id="27" name="TextBox 27"/>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63%</a:t>
            </a:r>
          </a:p>
        </p:txBody>
      </p:sp>
      <p:sp>
        <p:nvSpPr>
          <p:cNvPr id="28" name="TextBox 28"/>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8,400</a:t>
            </a: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80,000</a:t>
            </a: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063619" y="8708734"/>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77750" y="9238882"/>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871379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923925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4938804" y="2104772"/>
            <a:ext cx="1427756" cy="1427756"/>
          </a:xfrm>
          <a:prstGeom prst="rect">
            <a:avLst/>
          </a:prstGeom>
        </p:spPr>
      </p:pic>
      <p:pic>
        <p:nvPicPr>
          <p:cNvPr id="55" name="Picture 55"/>
          <p:cNvPicPr>
            <a:picLocks noChangeAspect="1"/>
          </p:cNvPicPr>
          <p:nvPr/>
        </p:nvPicPr>
        <p:blipFill>
          <a:blip r:embed="rId5"/>
          <a:srcRect/>
          <a:stretch>
            <a:fillRect/>
          </a:stretch>
        </p:blipFill>
        <p:spPr>
          <a:xfrm>
            <a:off x="16277123" y="2342443"/>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7" name="TextBox 57"/>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290426" y="1810479"/>
            <a:ext cx="7064003" cy="3676446"/>
            <a:chOff x="0" y="-38100"/>
            <a:chExt cx="9418671" cy="49019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2885136" y="3763335"/>
              <a:ext cx="1515901" cy="55180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9" name="TextBox 9"/>
            <p:cNvSpPr txBox="1"/>
            <p:nvPr/>
          </p:nvSpPr>
          <p:spPr>
            <a:xfrm rot="18900000">
              <a:off x="3101624" y="4321884"/>
              <a:ext cx="323089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Education</a:t>
              </a:r>
            </a:p>
          </p:txBody>
        </p:sp>
        <p:sp>
          <p:nvSpPr>
            <p:cNvPr id="11" name="TextBox 11"/>
            <p:cNvSpPr txBox="1"/>
            <p:nvPr/>
          </p:nvSpPr>
          <p:spPr>
            <a:xfrm rot="-2700000">
              <a:off x="7170555"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530144"/>
              <a:ext cx="7903204" cy="2685952"/>
              <a:chOff x="0" y="291384"/>
              <a:chExt cx="7903204" cy="2685952"/>
            </a:xfrm>
          </p:grpSpPr>
          <p:sp>
            <p:nvSpPr>
              <p:cNvPr id="19" name="Freeform 19"/>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txBody>
              <a:bodyPr/>
              <a:lstStyle/>
              <a:p>
                <a:endParaRPr lang="en-GB"/>
              </a:p>
            </p:txBody>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txBody>
              <a:bodyPr/>
              <a:lstStyle/>
              <a:p>
                <a:endParaRPr lang="en-GB"/>
              </a:p>
            </p:txBody>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txBody>
              <a:bodyPr/>
              <a:lstStyle/>
              <a:p>
                <a:endParaRPr lang="en-GB"/>
              </a:p>
            </p:txBody>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txBody>
              <a:bodyPr/>
              <a:lstStyle/>
              <a:p>
                <a:endParaRPr lang="en-GB"/>
              </a:p>
            </p:txBody>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txBody>
              <a:bodyPr/>
              <a:lstStyle/>
              <a:p>
                <a:endParaRPr lang="en-GB"/>
              </a:p>
            </p:txBody>
          </p:sp>
        </p:grpSp>
      </p:grpSp>
      <p:sp>
        <p:nvSpPr>
          <p:cNvPr id="24" name="TextBox 24"/>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£25,000</a:t>
            </a:r>
          </a:p>
        </p:txBody>
      </p:sp>
      <p:sp>
        <p:nvSpPr>
          <p:cNvPr id="25" name="TextBox 25"/>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35%</a:t>
            </a:r>
          </a:p>
        </p:txBody>
      </p:sp>
      <p:sp>
        <p:nvSpPr>
          <p:cNvPr id="26" name="TextBox 26"/>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4,000</a:t>
            </a: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46,000</a:t>
            </a: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7311454"/>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63619" y="7930931"/>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3" name="TextBox 43"/>
          <p:cNvSpPr txBox="1"/>
          <p:nvPr/>
        </p:nvSpPr>
        <p:spPr>
          <a:xfrm>
            <a:off x="12238452" y="794386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46" name="Picture 46"/>
          <p:cNvPicPr>
            <a:picLocks noChangeAspect="1"/>
          </p:cNvPicPr>
          <p:nvPr/>
        </p:nvPicPr>
        <p:blipFill>
          <a:blip r:embed="rId2"/>
          <a:srcRect/>
          <a:stretch>
            <a:fillRect/>
          </a:stretch>
        </p:blipFill>
        <p:spPr>
          <a:xfrm>
            <a:off x="13883535" y="1753435"/>
            <a:ext cx="942964" cy="929548"/>
          </a:xfrm>
          <a:prstGeom prst="rect">
            <a:avLst/>
          </a:prstGeom>
        </p:spPr>
      </p:pic>
      <p:pic>
        <p:nvPicPr>
          <p:cNvPr id="47" name="Picture 47"/>
          <p:cNvPicPr>
            <a:picLocks noChangeAspect="1"/>
          </p:cNvPicPr>
          <p:nvPr/>
        </p:nvPicPr>
        <p:blipFill>
          <a:blip r:embed="rId3"/>
          <a:srcRect/>
          <a:stretch>
            <a:fillRect/>
          </a:stretch>
        </p:blipFill>
        <p:spPr>
          <a:xfrm>
            <a:off x="11430711" y="1204711"/>
            <a:ext cx="1097449" cy="1097449"/>
          </a:xfrm>
          <a:prstGeom prst="rect">
            <a:avLst/>
          </a:prstGeom>
        </p:spPr>
      </p:pic>
      <p:pic>
        <p:nvPicPr>
          <p:cNvPr id="48" name="Picture 48"/>
          <p:cNvPicPr>
            <a:picLocks noChangeAspect="1"/>
          </p:cNvPicPr>
          <p:nvPr/>
        </p:nvPicPr>
        <p:blipFill>
          <a:blip r:embed="rId4"/>
          <a:srcRect/>
          <a:stretch>
            <a:fillRect/>
          </a:stretch>
        </p:blipFill>
        <p:spPr>
          <a:xfrm>
            <a:off x="12672424" y="132996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pic>
        <p:nvPicPr>
          <p:cNvPr id="50" name="Picture 50"/>
          <p:cNvPicPr>
            <a:picLocks noChangeAspect="1"/>
          </p:cNvPicPr>
          <p:nvPr/>
        </p:nvPicPr>
        <p:blipFill>
          <a:blip r:embed="rId6"/>
          <a:srcRect/>
          <a:stretch>
            <a:fillRect/>
          </a:stretch>
        </p:blipFill>
        <p:spPr>
          <a:xfrm>
            <a:off x="16275042" y="2115850"/>
            <a:ext cx="1003308" cy="90576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txBody>
              <a:bodyPr/>
              <a:lstStyle/>
              <a:p>
                <a:endParaRPr lang="en-GB"/>
              </a:p>
            </p:txBody>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txBody>
              <a:bodyPr/>
              <a:lstStyle/>
              <a:p>
                <a:endParaRPr lang="en-GB"/>
              </a:p>
            </p:txBody>
          </p:sp>
          <p:sp>
            <p:nvSpPr>
              <p:cNvPr id="19" name="Freeform 19"/>
              <p:cNvSpPr/>
              <p:nvPr/>
            </p:nvSpPr>
            <p:spPr>
              <a:xfrm>
                <a:off x="3220556" y="489873"/>
                <a:ext cx="1462093" cy="2487463"/>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txBody>
              <a:bodyPr/>
              <a:lstStyle/>
              <a:p>
                <a:endParaRPr lang="en-GB"/>
              </a:p>
            </p:txBody>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txBody>
              <a:bodyPr/>
              <a:lstStyle/>
              <a:p>
                <a:endParaRPr lang="en-GB"/>
              </a:p>
            </p:txBody>
          </p:sp>
          <p:sp>
            <p:nvSpPr>
              <p:cNvPr id="21" name="Freeform 21"/>
              <p:cNvSpPr/>
              <p:nvPr/>
            </p:nvSpPr>
            <p:spPr>
              <a:xfrm>
                <a:off x="6441111" y="1234206"/>
                <a:ext cx="1462093" cy="1743129"/>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txBody>
              <a:bodyPr/>
              <a:lstStyle/>
              <a:p>
                <a:endParaRPr lang="en-GB"/>
              </a:p>
            </p:txBody>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5" name="TextBox 25"/>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£20,600</a:t>
            </a:r>
          </a:p>
        </p:txBody>
      </p:sp>
      <p:sp>
        <p:nvSpPr>
          <p:cNvPr id="26" name="TextBox 26"/>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17%</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48,500</a:t>
            </a: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893001" y="1329960"/>
            <a:ext cx="933497" cy="1018190"/>
          </a:xfrm>
          <a:prstGeom prst="rect">
            <a:avLst/>
          </a:prstGeom>
        </p:spPr>
      </p:pic>
      <p:pic>
        <p:nvPicPr>
          <p:cNvPr id="54" name="Picture 54"/>
          <p:cNvPicPr>
            <a:picLocks noChangeAspect="1"/>
          </p:cNvPicPr>
          <p:nvPr/>
        </p:nvPicPr>
        <p:blipFill>
          <a:blip r:embed="rId5"/>
          <a:srcRect/>
          <a:stretch>
            <a:fillRect/>
          </a:stretch>
        </p:blipFill>
        <p:spPr>
          <a:xfrm>
            <a:off x="16312399" y="1912886"/>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6" name="TextBox 56"/>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txBody>
            <a:bodyPr/>
            <a:lstStyle/>
            <a:p>
              <a:endParaRPr lang="en-GB"/>
            </a:p>
          </p:txBody>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6362828" y="3806525"/>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2700000">
              <a:off x="6974539"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2"/>
              <a:chOff x="0" y="112743"/>
              <a:chExt cx="7903204" cy="2864592"/>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txBody>
              <a:bodyPr/>
              <a:lstStyle/>
              <a:p>
                <a:endParaRPr lang="en-GB"/>
              </a:p>
            </p:txBody>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txBody>
              <a:bodyPr/>
              <a:lstStyle/>
              <a:p>
                <a:endParaRPr lang="en-GB"/>
              </a:p>
            </p:txBody>
          </p:sp>
          <p:sp>
            <p:nvSpPr>
              <p:cNvPr id="21" name="Freeform 21"/>
              <p:cNvSpPr/>
              <p:nvPr/>
            </p:nvSpPr>
            <p:spPr>
              <a:xfrm>
                <a:off x="3220556" y="827304"/>
                <a:ext cx="1462093" cy="2150032"/>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txBody>
              <a:bodyPr/>
              <a:lstStyle/>
              <a:p>
                <a:endParaRPr lang="en-GB"/>
              </a:p>
            </p:txBody>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txBody>
              <a:bodyPr/>
              <a:lstStyle/>
              <a:p>
                <a:endParaRPr lang="en-GB"/>
              </a:p>
            </p:txBody>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txBody>
              <a:bodyPr/>
              <a:lstStyle/>
              <a:p>
                <a:endParaRPr lang="en-GB"/>
              </a:p>
            </p:txBody>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txBody>
            <a:bodyPr/>
            <a:lstStyle/>
            <a:p>
              <a:endParaRPr lang="en-GB"/>
            </a:p>
          </p:txBody>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txBody>
            <a:bodyPr/>
            <a:lstStyle/>
            <a:p>
              <a:endParaRPr lang="en-GB"/>
            </a:p>
          </p:txBody>
        </p:sp>
      </p:grpSp>
      <p:sp>
        <p:nvSpPr>
          <p:cNvPr id="27" name="TextBox 27"/>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£27,800</a:t>
            </a:r>
          </a:p>
        </p:txBody>
      </p:sp>
      <p:sp>
        <p:nvSpPr>
          <p:cNvPr id="28" name="TextBox 28"/>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38%</a:t>
            </a:r>
          </a:p>
        </p:txBody>
      </p:sp>
      <p:sp>
        <p:nvSpPr>
          <p:cNvPr id="29" name="TextBox 29"/>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7,900</a:t>
            </a: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86,300</a:t>
            </a: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txBody>
            <a:bodyPr/>
            <a:lstStyle/>
            <a:p>
              <a:endParaRPr lang="en-GB"/>
            </a:p>
          </p:txBody>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txBody>
            <a:bodyPr/>
            <a:lstStyle/>
            <a:p>
              <a:endParaRPr lang="en-GB"/>
            </a:p>
          </p:txBody>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9" name="TextBox 49"/>
          <p:cNvSpPr txBox="1"/>
          <p:nvPr/>
        </p:nvSpPr>
        <p:spPr>
          <a:xfrm>
            <a:off x="10077750" y="889151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39412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sp>
        <p:nvSpPr>
          <p:cNvPr id="52" name="TextBox 52"/>
          <p:cNvSpPr txBox="1"/>
          <p:nvPr/>
        </p:nvSpPr>
        <p:spPr>
          <a:xfrm>
            <a:off x="12463676" y="9050110"/>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engineering, law, science, technology</a:t>
            </a:r>
          </a:p>
        </p:txBody>
      </p:sp>
      <p:pic>
        <p:nvPicPr>
          <p:cNvPr id="53" name="Picture 53"/>
          <p:cNvPicPr>
            <a:picLocks noChangeAspect="1"/>
          </p:cNvPicPr>
          <p:nvPr/>
        </p:nvPicPr>
        <p:blipFill>
          <a:blip r:embed="rId2"/>
          <a:srcRect/>
          <a:stretch>
            <a:fillRect/>
          </a:stretch>
        </p:blipFill>
        <p:spPr>
          <a:xfrm>
            <a:off x="12721806" y="1431430"/>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5136488" y="1896204"/>
            <a:ext cx="933497" cy="1018190"/>
          </a:xfrm>
          <a:prstGeom prst="rect">
            <a:avLst/>
          </a:prstGeom>
        </p:spPr>
      </p:pic>
      <p:pic>
        <p:nvPicPr>
          <p:cNvPr id="56" name="Picture 56"/>
          <p:cNvPicPr>
            <a:picLocks noChangeAspect="1"/>
          </p:cNvPicPr>
          <p:nvPr/>
        </p:nvPicPr>
        <p:blipFill>
          <a:blip r:embed="rId5"/>
          <a:srcRect/>
          <a:stretch>
            <a:fillRect/>
          </a:stretch>
        </p:blipFill>
        <p:spPr>
          <a:xfrm>
            <a:off x="13911898" y="1625118"/>
            <a:ext cx="982177" cy="952414"/>
          </a:xfrm>
          <a:prstGeom prst="rect">
            <a:avLst/>
          </a:prstGeom>
        </p:spPr>
      </p:pic>
      <p:pic>
        <p:nvPicPr>
          <p:cNvPr id="57" name="Picture 57"/>
          <p:cNvPicPr>
            <a:picLocks noChangeAspect="1"/>
          </p:cNvPicPr>
          <p:nvPr/>
        </p:nvPicPr>
        <p:blipFill>
          <a:blip r:embed="rId6"/>
          <a:srcRect/>
          <a:stretch>
            <a:fillRect/>
          </a:stretch>
        </p:blipFill>
        <p:spPr>
          <a:xfrm>
            <a:off x="16360250" y="2269358"/>
            <a:ext cx="870475" cy="870475"/>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txBody>
            <a:bodyPr/>
            <a:lstStyle/>
            <a:p>
              <a:endParaRPr lang="en-GB"/>
            </a:p>
          </p:txBody>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txBody>
            <a:bodyPr/>
            <a:lstStyle/>
            <a:p>
              <a:endParaRPr lang="en-GB"/>
            </a:p>
          </p:txBody>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txBody>
            <a:bodyPr/>
            <a:lstStyle/>
            <a:p>
              <a:endParaRPr lang="en-GB"/>
            </a:p>
          </p:txBody>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dirty="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dirty="0">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dirty="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txBody>
            <a:bodyPr/>
            <a:lstStyle/>
            <a:p>
              <a:endParaRPr lang="en-GB"/>
            </a:p>
          </p:txBody>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txBody>
            <a:bodyPr/>
            <a:lstStyle/>
            <a:p>
              <a:endParaRPr lang="en-GB"/>
            </a:p>
          </p:txBody>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txBody>
            <a:bodyPr/>
            <a:lstStyle/>
            <a:p>
              <a:endParaRPr lang="en-GB"/>
            </a:p>
          </p:txBody>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txBody>
            <a:bodyPr/>
            <a:lstStyle/>
            <a:p>
              <a:endParaRPr lang="en-GB"/>
            </a:p>
          </p:txBody>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txBody>
            <a:bodyPr/>
            <a:lstStyle/>
            <a:p>
              <a:endParaRPr lang="en-GB"/>
            </a:p>
          </p:txBody>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txBody>
            <a:bodyPr/>
            <a:lstStyle/>
            <a:p>
              <a:endParaRPr lang="en-GB"/>
            </a:p>
          </p:txBody>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txBody>
            <a:bodyPr/>
            <a:lstStyle/>
            <a:p>
              <a:endParaRPr lang="en-GB"/>
            </a:p>
          </p:txBody>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txBody>
            <a:bodyPr/>
            <a:lstStyle/>
            <a:p>
              <a:endParaRPr lang="en-GB"/>
            </a:p>
          </p:txBody>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txBody>
            <a:bodyPr/>
            <a:lstStyle/>
            <a:p>
              <a:endParaRPr lang="en-GB"/>
            </a:p>
          </p:txBody>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txBody>
            <a:bodyPr/>
            <a:lstStyle/>
            <a:p>
              <a:endParaRPr lang="en-GB"/>
            </a:p>
          </p:txBody>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txBody>
            <a:bodyPr/>
            <a:lstStyle/>
            <a:p>
              <a:endParaRPr lang="en-GB"/>
            </a:p>
          </p:txBody>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txBody>
            <a:bodyPr/>
            <a:lstStyle/>
            <a:p>
              <a:endParaRPr lang="en-GB"/>
            </a:p>
          </p:txBody>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txBody>
            <a:bodyPr/>
            <a:lstStyle/>
            <a:p>
              <a:endParaRPr lang="en-GB"/>
            </a:p>
          </p:txBody>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dirty="0">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txBody>
            <a:bodyPr/>
            <a:lstStyle/>
            <a:p>
              <a:endParaRPr lang="en-GB"/>
            </a:p>
          </p:txBody>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txBody>
            <a:bodyPr/>
            <a:lstStyle/>
            <a:p>
              <a:endParaRPr lang="en-GB"/>
            </a:p>
          </p:txBody>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txBody>
            <a:bodyPr/>
            <a:lstStyle/>
            <a:p>
              <a:endParaRPr lang="en-GB"/>
            </a:p>
          </p:txBody>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txBody>
            <a:bodyPr/>
            <a:lstStyle/>
            <a:p>
              <a:endParaRPr lang="en-GB"/>
            </a:p>
          </p:txBody>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txBody>
          <a:bodyPr/>
          <a:lstStyle/>
          <a:p>
            <a:endParaRPr lang="en-GB"/>
          </a:p>
        </p:txBody>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txBody>
            <a:bodyPr/>
            <a:lstStyle/>
            <a:p>
              <a:endParaRPr lang="en-GB"/>
            </a:p>
          </p:txBody>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txBody>
            <a:bodyPr/>
            <a:lstStyle/>
            <a:p>
              <a:endParaRPr lang="en-GB"/>
            </a:p>
          </p:txBody>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txBody>
            <a:bodyPr/>
            <a:lstStyle/>
            <a:p>
              <a:endParaRPr lang="en-GB"/>
            </a:p>
          </p:txBody>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txBody>
            <a:bodyPr/>
            <a:lstStyle/>
            <a:p>
              <a:endParaRPr lang="en-GB"/>
            </a:p>
          </p:txBody>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txBody>
            <a:bodyPr/>
            <a:lstStyle/>
            <a:p>
              <a:endParaRPr lang="en-GB"/>
            </a:p>
          </p:txBody>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txBody>
            <a:bodyPr/>
            <a:lstStyle/>
            <a:p>
              <a:endParaRPr lang="en-GB"/>
            </a:p>
          </p:txBody>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txBody>
            <a:bodyPr/>
            <a:lstStyle/>
            <a:p>
              <a:endParaRPr lang="en-GB"/>
            </a:p>
          </p:txBody>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txBody>
            <a:bodyPr/>
            <a:lstStyle/>
            <a:p>
              <a:endParaRPr lang="en-GB"/>
            </a:p>
          </p:txBody>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txBody>
            <a:bodyPr/>
            <a:lstStyle/>
            <a:p>
              <a:endParaRPr lang="en-GB"/>
            </a:p>
          </p:txBody>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40"/>
                </a:lnSpc>
              </a:pPr>
              <a:r>
                <a:rPr lang="en-US" sz="1900" dirty="0">
                  <a:solidFill>
                    <a:srgbClr val="FFFFFF"/>
                  </a:solidFill>
                  <a:latin typeface="Poppins"/>
                </a:rPr>
                <a:t>Complex analytical skills</a:t>
              </a:r>
            </a:p>
            <a:p>
              <a:pPr algn="ctr">
                <a:lnSpc>
                  <a:spcPts val="3040"/>
                </a:lnSpc>
              </a:pPr>
              <a:r>
                <a:rPr lang="en-US" sz="1900" dirty="0">
                  <a:solidFill>
                    <a:srgbClr val="FFFFFF"/>
                  </a:solidFill>
                  <a:latin typeface="Poppins"/>
                </a:rPr>
                <a:t>Communication</a:t>
              </a:r>
            </a:p>
            <a:p>
              <a:pPr algn="ctr">
                <a:lnSpc>
                  <a:spcPts val="3040"/>
                </a:lnSpc>
              </a:pPr>
              <a:r>
                <a:rPr lang="en-US" sz="1900" dirty="0">
                  <a:solidFill>
                    <a:srgbClr val="FFFFFF"/>
                  </a:solidFill>
                  <a:latin typeface="Poppins"/>
                </a:rPr>
                <a:t>Problem Solving </a:t>
              </a:r>
            </a:p>
            <a:p>
              <a:pPr algn="ctr">
                <a:lnSpc>
                  <a:spcPts val="3040"/>
                </a:lnSpc>
              </a:pPr>
              <a:r>
                <a:rPr lang="en-US" sz="1900" dirty="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txBody>
            <a:bodyPr/>
            <a:lstStyle/>
            <a:p>
              <a:endParaRPr lang="en-GB"/>
            </a:p>
          </p:txBody>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24,000</a:t>
            </a:r>
          </a:p>
        </p:txBody>
      </p:sp>
      <p:sp>
        <p:nvSpPr>
          <p:cNvPr id="36" name="TextBox 36"/>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£40,000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7,000 people in the UK with a major presence in </a:t>
            </a:r>
            <a:r>
              <a:rPr kumimoji="0" lang="en-US" sz="26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47"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IT &amp; technical skills</a:t>
              </a:r>
            </a:p>
            <a:p>
              <a:pPr algn="ctr">
                <a:lnSpc>
                  <a:spcPts val="3039"/>
                </a:lnSpc>
              </a:pPr>
              <a:r>
                <a:rPr lang="en-US" sz="1899" dirty="0">
                  <a:solidFill>
                    <a:srgbClr val="FFFFFF"/>
                  </a:solidFill>
                  <a:latin typeface="Poppins"/>
                </a:rPr>
                <a:t>Critical Thinking </a:t>
              </a:r>
            </a:p>
            <a:p>
              <a:pPr algn="ctr">
                <a:lnSpc>
                  <a:spcPts val="3039"/>
                </a:lnSpc>
              </a:pPr>
              <a:r>
                <a:rPr lang="en-US" sz="1899" dirty="0">
                  <a:solidFill>
                    <a:srgbClr val="FFFFFF"/>
                  </a:solidFill>
                  <a:latin typeface="Poppins"/>
                </a:rPr>
                <a:t>Creativity </a:t>
              </a:r>
            </a:p>
            <a:p>
              <a:pPr algn="ctr">
                <a:lnSpc>
                  <a:spcPts val="3039"/>
                </a:lnSpc>
              </a:pPr>
              <a:r>
                <a:rPr lang="en-US" sz="1899" dirty="0">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txBody>
            <a:bodyPr/>
            <a:lstStyle/>
            <a:p>
              <a:endParaRPr lang="en-GB"/>
            </a:p>
          </p:txBody>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29,000</a:t>
            </a:r>
          </a:p>
        </p:txBody>
      </p:sp>
      <p:sp>
        <p:nvSpPr>
          <p:cNvPr id="34" name="TextBox 34"/>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£41,000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txBody>
            <a:bodyPr/>
            <a:lstStyle/>
            <a:p>
              <a:endParaRPr lang="en-GB"/>
            </a:p>
          </p:txBody>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dirty="0">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employing almost 1.5 million people globally.</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47"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centre in </a:t>
            </a:r>
            <a:r>
              <a:rPr kumimoji="0" lang="en-US" sz="2447"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47" b="0" i="0" u="none" strike="noStrike" kern="1200" cap="none" spc="0" normalizeH="0" baseline="0" noProof="0">
                <a:ln>
                  <a:noFill/>
                </a:ln>
                <a:solidFill>
                  <a:srgbClr val="FFFFFF"/>
                </a:solidFill>
                <a:effectLst/>
                <a:uLnTx/>
                <a:uFillTx/>
                <a:latin typeface="Poppins"/>
                <a:ea typeface="+mn-ea"/>
                <a:cs typeface="+mn-cs"/>
              </a:rPr>
              <a:t>, with opportunities in logistics.</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txBody>
            <a:bodyPr/>
            <a:lstStyle/>
            <a:p>
              <a:endParaRPr lang="en-GB"/>
            </a:p>
          </p:txBody>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txBody>
            <a:bodyPr/>
            <a:lstStyle/>
            <a:p>
              <a:endParaRPr lang="en-GB"/>
            </a:p>
          </p:txBody>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Creative Thinking</a:t>
              </a:r>
            </a:p>
            <a:p>
              <a:pPr algn="ctr">
                <a:lnSpc>
                  <a:spcPts val="3039"/>
                </a:lnSpc>
              </a:pPr>
              <a:r>
                <a:rPr lang="en-US" sz="1899" dirty="0">
                  <a:solidFill>
                    <a:srgbClr val="FFFFFF"/>
                  </a:solidFill>
                  <a:latin typeface="Poppins"/>
                </a:rPr>
                <a:t>IT skills</a:t>
              </a:r>
            </a:p>
            <a:p>
              <a:pPr algn="ctr">
                <a:lnSpc>
                  <a:spcPts val="3039"/>
                </a:lnSpc>
              </a:pPr>
              <a:r>
                <a:rPr lang="en-US" sz="1899" dirty="0">
                  <a:solidFill>
                    <a:srgbClr val="FFFFFF"/>
                  </a:solidFill>
                  <a:latin typeface="Poppins"/>
                </a:rPr>
                <a:t>Communication</a:t>
              </a:r>
            </a:p>
            <a:p>
              <a:pPr algn="ctr">
                <a:lnSpc>
                  <a:spcPts val="3039"/>
                </a:lnSpc>
              </a:pPr>
              <a:r>
                <a:rPr lang="en-US" sz="1899" dirty="0">
                  <a:solidFill>
                    <a:srgbClr val="FFFFFF"/>
                  </a:solidFill>
                  <a:latin typeface="Poppins"/>
                </a:rPr>
                <a:t>Working as part of a </a:t>
              </a:r>
            </a:p>
            <a:p>
              <a:pPr algn="ctr">
                <a:lnSpc>
                  <a:spcPts val="3039"/>
                </a:lnSpc>
              </a:pPr>
              <a:r>
                <a:rPr lang="en-US" sz="1899" dirty="0">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txBody>
            <a:bodyPr/>
            <a:lstStyle/>
            <a:p>
              <a:endParaRPr lang="en-GB"/>
            </a:p>
          </p:txBody>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txBody>
            <a:bodyPr/>
            <a:lstStyle/>
            <a:p>
              <a:endParaRPr lang="en-GB"/>
            </a:p>
          </p:txBody>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txBody>
            <a:bodyPr/>
            <a:lstStyle/>
            <a:p>
              <a:endParaRPr lang="en-GB"/>
            </a:p>
          </p:txBody>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dirty="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dirty="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£38,500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txBody>
            <a:bodyPr/>
            <a:lstStyle/>
            <a:p>
              <a:endParaRPr lang="en-GB"/>
            </a:p>
          </p:txBody>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eaceda8-c325-46e4-bfd7-4fb4eff24764">
      <Terms xmlns="http://schemas.microsoft.com/office/infopath/2007/PartnerControls"/>
    </lcf76f155ced4ddcb4097134ff3c332f>
    <TaxCatchAll xmlns="d734a628-6f2a-41b8-ad7d-d485df23cf3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EBEC658E20454D8BD4C6FF3AF04AF3" ma:contentTypeVersion="12" ma:contentTypeDescription="Create a new document." ma:contentTypeScope="" ma:versionID="6617e43143008b6e5c4b3bc1d9782592">
  <xsd:schema xmlns:xsd="http://www.w3.org/2001/XMLSchema" xmlns:xs="http://www.w3.org/2001/XMLSchema" xmlns:p="http://schemas.microsoft.com/office/2006/metadata/properties" xmlns:ns2="eeaceda8-c325-46e4-bfd7-4fb4eff24764" xmlns:ns3="d734a628-6f2a-41b8-ad7d-d485df23cf33" targetNamespace="http://schemas.microsoft.com/office/2006/metadata/properties" ma:root="true" ma:fieldsID="1049ddfd2b997e0cc6f99aa85c4e2b87" ns2:_="" ns3:_="">
    <xsd:import namespace="eeaceda8-c325-46e4-bfd7-4fb4eff24764"/>
    <xsd:import namespace="d734a628-6f2a-41b8-ad7d-d485df23cf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eda8-c325-46e4-bfd7-4fb4eff24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383a25-59b7-4832-aab6-d6494e285e0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34a628-6f2a-41b8-ad7d-d485df23cf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109746-6972-427f-9520-670e15768aff}" ma:internalName="TaxCatchAll" ma:showField="CatchAllData" ma:web="d734a628-6f2a-41b8-ad7d-d485df23cf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E65DC-0C4A-4A9C-AF42-BDEB68642029}">
  <ds:schemaRefs>
    <ds:schemaRef ds:uri="http://schemas.microsoft.com/office/2006/metadata/properties"/>
    <ds:schemaRef ds:uri="http://schemas.microsoft.com/office/infopath/2007/PartnerControls"/>
    <ds:schemaRef ds:uri="b81f8890-b772-4976-a4c3-e2b6dc19be5f"/>
    <ds:schemaRef ds:uri="http://schemas.microsoft.com/sharepoint/v3"/>
    <ds:schemaRef ds:uri="74e3dc21-110f-477c-8488-b17d2e0ef34a"/>
    <ds:schemaRef ds:uri="eeaceda8-c325-46e4-bfd7-4fb4eff24764"/>
    <ds:schemaRef ds:uri="d734a628-6f2a-41b8-ad7d-d485df23cf33"/>
  </ds:schemaRefs>
</ds:datastoreItem>
</file>

<file path=customXml/itemProps2.xml><?xml version="1.0" encoding="utf-8"?>
<ds:datastoreItem xmlns:ds="http://schemas.openxmlformats.org/officeDocument/2006/customXml" ds:itemID="{9C17E06C-9C6F-4EC9-BB90-101FE071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ceda8-c325-46e4-bfd7-4fb4eff24764"/>
    <ds:schemaRef ds:uri="d734a628-6f2a-41b8-ad7d-d485df23c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CBA346-4D4D-47A5-8C35-16DD43879F2B}">
  <ds:schemaRefs>
    <ds:schemaRef ds:uri="http://schemas.microsoft.com/sharepoint/v3/contenttype/forms"/>
  </ds:schemaRefs>
</ds:datastoreItem>
</file>

<file path=docMetadata/LabelInfo.xml><?xml version="1.0" encoding="utf-8"?>
<clbl:labelList xmlns:clbl="http://schemas.microsoft.com/office/2020/mipLabelMetadata">
  <clbl:label id="{e25599d4-67a6-4230-845b-3a0138b2778c}" enabled="1" method="Standard" siteId="{7eeaedd6-bf37-4015-8fe9-19fbc2c02d55}" contentBits="0" removed="0"/>
</clbl:labelList>
</file>

<file path=docProps/app.xml><?xml version="1.0" encoding="utf-8"?>
<Properties xmlns="http://schemas.openxmlformats.org/officeDocument/2006/extended-properties" xmlns:vt="http://schemas.openxmlformats.org/officeDocument/2006/docPropsVTypes">
  <TotalTime>96</TotalTime>
  <Words>4315</Words>
  <Application>Microsoft Office PowerPoint</Application>
  <PresentationFormat>Custom</PresentationFormat>
  <Paragraphs>723</Paragraphs>
  <Slides>31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Poppins Bold Italics</vt:lpstr>
      <vt:lpstr>Canva Sans 2 Bold</vt:lpstr>
      <vt:lpstr>Arial</vt:lpstr>
      <vt:lpstr>Canva Sans 1</vt:lpstr>
      <vt:lpstr>Poppins Italics</vt:lpstr>
      <vt:lpstr>Canva Sans</vt:lpstr>
      <vt:lpstr>Canva Sans Bold</vt:lpstr>
      <vt:lpstr>Canva Sans 1 Bold</vt:lpstr>
      <vt:lpstr>Bebas Neue Bold</vt:lpstr>
      <vt:lpstr>Poppins</vt:lpstr>
      <vt:lpstr>Bebas Neue</vt:lpstr>
      <vt:lpstr>Calibri</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lastModifiedBy>Robert George</cp:lastModifiedBy>
  <cp:revision>13</cp:revision>
  <dcterms:created xsi:type="dcterms:W3CDTF">2006-08-16T00:00:00Z</dcterms:created>
  <dcterms:modified xsi:type="dcterms:W3CDTF">2026-01-08T12:56:29Z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0x010100C0D598AA8F22C74F8B6D2B93491D9F57</vt:lpwstr>
  </property>
</Properties>
</file>